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02" name="Shape 10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29" name="Shape 1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685800" y="1371600"/>
            <a:ext cx="7848599" cy="19272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685800" y="3505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1pPr>
            <a:lvl2pPr indent="0" marL="4572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2pPr>
            <a:lvl3pPr indent="0" marL="9144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3pPr>
            <a:lvl4pPr indent="0" marL="13716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4pPr>
            <a:lvl5pPr indent="0" marL="1828800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5pPr>
            <a:lvl6pPr indent="0" marL="22860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6pPr>
            <a:lvl7pPr indent="0" marL="27432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7pPr>
            <a:lvl8pPr indent="0" marL="32004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8pPr>
            <a:lvl9pPr indent="0" marL="36576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76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001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22" name="Shape 22"/>
          <p:cNvCxnSpPr/>
          <p:nvPr/>
        </p:nvCxnSpPr>
        <p:spPr>
          <a:xfrm>
            <a:off x="685800" y="3398519"/>
            <a:ext cx="7848599" cy="1587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 rot="5400000">
            <a:off x="2133598" y="-228600"/>
            <a:ext cx="487679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 rot="5400000">
            <a:off x="4724399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" type="body"/>
          </p:nvPr>
        </p:nvSpPr>
        <p:spPr>
          <a:xfrm rot="5400000">
            <a:off x="533400" y="533400"/>
            <a:ext cx="5867400" cy="6019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14478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30" name="Shape 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54892" y="0"/>
            <a:ext cx="890587" cy="385762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/>
          <p:nvPr/>
        </p:nvSpPr>
        <p:spPr>
          <a:xfrm>
            <a:off x="0" y="12287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1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	</a:t>
            </a:r>
            <a:r>
              <a:rPr b="0" baseline="0" i="0" lang="en-US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_HEADER">
    <p:bg>
      <p:bgPr>
        <a:solidFill>
          <a:srgbClr val="BFBFBF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722312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722312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Clr>
                <a:schemeClr val="lt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731520" y="4599432"/>
            <a:ext cx="7848599" cy="1587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673350"/>
            <a:ext cx="4038598" cy="4718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648200" y="1673350"/>
            <a:ext cx="4038598" cy="4718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457200" y="1676400"/>
            <a:ext cx="3931918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x="457200" y="2438400"/>
            <a:ext cx="3931918" cy="3951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3" type="body"/>
          </p:nvPr>
        </p:nvSpPr>
        <p:spPr>
          <a:xfrm>
            <a:off x="4754880" y="1676400"/>
            <a:ext cx="3931918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4" type="body"/>
          </p:nvPr>
        </p:nvSpPr>
        <p:spPr>
          <a:xfrm>
            <a:off x="4754880" y="2438400"/>
            <a:ext cx="3931918" cy="3951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55" name="Shape 55"/>
          <p:cNvCxnSpPr/>
          <p:nvPr/>
        </p:nvCxnSpPr>
        <p:spPr>
          <a:xfrm rot="5400000">
            <a:off x="2217816" y="4045822"/>
            <a:ext cx="4709160" cy="792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57200" y="792079"/>
            <a:ext cx="2139695" cy="126187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2971800" y="792079"/>
            <a:ext cx="5714998" cy="55778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457200" y="2130550"/>
            <a:ext cx="2139695" cy="42436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72" name="Shape 72"/>
          <p:cNvCxnSpPr/>
          <p:nvPr/>
        </p:nvCxnSpPr>
        <p:spPr>
          <a:xfrm rot="5400000">
            <a:off x="-13114" y="3580204"/>
            <a:ext cx="5577838" cy="1587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792479"/>
            <a:ext cx="2142678" cy="12649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/>
          <p:nvPr>
            <p:ph idx="2" type="pic"/>
          </p:nvPr>
        </p:nvSpPr>
        <p:spPr>
          <a:xfrm>
            <a:off x="2858608" y="838200"/>
            <a:ext cx="5904388" cy="5500456"/>
          </a:xfrm>
          <a:prstGeom prst="rect">
            <a:avLst/>
          </a:prstGeom>
          <a:solidFill>
            <a:schemeClr val="lt2"/>
          </a:solidFill>
          <a:ln cap="flat" cmpd="sng" w="762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2133600"/>
            <a:ext cx="2139695" cy="4242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6705600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" name="Shape 10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4478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1pPr>
            <a:lvl2pPr indent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12" name="Shape 12"/>
          <p:cNvSpPr/>
          <p:nvPr/>
        </p:nvSpPr>
        <p:spPr>
          <a:xfrm>
            <a:off x="0" y="6568439"/>
            <a:ext cx="9144000" cy="365759"/>
          </a:xfrm>
          <a:prstGeom prst="rect">
            <a:avLst/>
          </a:prstGeom>
          <a:solidFill>
            <a:srgbClr val="8B9CAC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Relationship Id="rId4" Type="http://schemas.openxmlformats.org/officeDocument/2006/relationships/image" Target="../media/image0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ctrTitle"/>
          </p:nvPr>
        </p:nvSpPr>
        <p:spPr>
          <a:xfrm>
            <a:off x="685800" y="1752600"/>
            <a:ext cx="7772400" cy="16986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5400" u="none" cap="small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Tropical Synoptic Meteorology</a:t>
            </a:r>
          </a:p>
        </p:txBody>
      </p:sp>
      <p:sp>
        <p:nvSpPr>
          <p:cNvPr id="94" name="Shape 94"/>
          <p:cNvSpPr txBox="1"/>
          <p:nvPr>
            <p:ph idx="1" type="subTitle"/>
          </p:nvPr>
        </p:nvSpPr>
        <p:spPr>
          <a:xfrm>
            <a:off x="685800" y="3429000"/>
            <a:ext cx="76199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Unit 3: General Mesoscale Phenomena</a:t>
            </a:r>
          </a:p>
        </p:txBody>
      </p:sp>
      <p:sp>
        <p:nvSpPr>
          <p:cNvPr id="95" name="Shape 9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81174" cy="77152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/>
          <p:nvPr/>
        </p:nvSpPr>
        <p:spPr>
          <a:xfrm>
            <a:off x="6172200" y="381000"/>
            <a:ext cx="2971799" cy="4001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		</a:t>
            </a:r>
            <a:r>
              <a:rPr b="1" baseline="0" i="0" lang="en-US" sz="1200" u="none" cap="none" strike="noStrike">
                <a:solidFill>
                  <a:srgbClr val="221E1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 www.meted.ucar.edu </a:t>
            </a:r>
          </a:p>
        </p:txBody>
      </p:sp>
      <p:sp>
        <p:nvSpPr>
          <p:cNvPr id="98" name="Shape 98"/>
          <p:cNvSpPr/>
          <p:nvPr/>
        </p:nvSpPr>
        <p:spPr>
          <a:xfrm>
            <a:off x="2971800" y="6571817"/>
            <a:ext cx="3886200" cy="369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</a:t>
            </a:r>
            <a:r>
              <a:rPr b="0" baseline="3000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®</a:t>
            </a: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Program </a:t>
            </a: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67000" y="3927292"/>
            <a:ext cx="3657600" cy="2581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Unit 3: General mesoscale phenomena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457200" y="13716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Approximately 4 weeks will be spent on this section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Focus is on mesoscale convective weather, mesoscale and local scale circulations, and local severe storms, and weather impacts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Demonstrates use of the forecast funnel and knowledge of how different scales interact to affect local weather</a:t>
            </a:r>
          </a:p>
        </p:txBody>
      </p:sp>
      <p:sp>
        <p:nvSpPr>
          <p:cNvPr id="106" name="Shape 106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07" name="Shape 107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457200" y="1524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 Objectives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457200" y="1238475"/>
            <a:ext cx="8229600" cy="50621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formation, structure, and lifecycle of ordinary and multi-cellular thunderstorms</a:t>
            </a:r>
          </a:p>
          <a:p>
            <a:pPr indent="-34290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Recall structure and lifecycle of tropical mesoscale convective systems (MCS) including tropical squall line, bow echo, mesoscale convective complex, mesoscale convective vortex, and non-squall tropical cluster</a:t>
            </a: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 MCSs in satellite and radar imagery</a:t>
            </a: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List potential weather hazards most likely associated with MCS</a:t>
            </a: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 key dynamic and thermodynamic environments favorable for each type of MCS, including favorable large-scale environments.</a:t>
            </a: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Understand similarities and differences between tropical and midlatitude squall lines</a:t>
            </a: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geographic climatology of tropical MCSs</a:t>
            </a: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why and how sea-land breezes form</a:t>
            </a: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why and how mountain-valley breezes form</a:t>
            </a: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structure and formation of tornadoes, waterspouts, and dust devils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5" name="Shape 115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16" name="Shape 116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Topics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457200" y="1371600"/>
            <a:ext cx="8229600" cy="29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Thunderstorms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Mesoscale convective systems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Orographic phenomena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Mesoscale and local-scale circulations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Local-scale weather influences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40000"/>
              <a:buFont typeface="Arial"/>
              <a:buChar char="●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Multi-scale analysis and forecasting</a:t>
            </a:r>
          </a:p>
        </p:txBody>
      </p:sp>
      <p:sp>
        <p:nvSpPr>
          <p:cNvPr id="124" name="Shape 124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25" name="Shape 125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 Activities &amp; Assignments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57200" y="1219200"/>
            <a:ext cx="8305799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Explore triggers of convection in the tropics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Wind rose construction for local area and exploration of impact on local scale winds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Create 3-day forecast for your region and verify the forecast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Track mesoscale convective systems using satellite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Track mesoscale convective systems using radar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Write a review of journal article on a type of mesoscale phenomena common to your region </a:t>
            </a:r>
          </a:p>
          <a:p>
            <a:pPr indent="-182880" lvl="0" marL="18288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Photograph contest </a:t>
            </a:r>
          </a:p>
        </p:txBody>
      </p:sp>
      <p:sp>
        <p:nvSpPr>
          <p:cNvPr id="133" name="Shape 133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135" name="Shape 135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Case Studies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419100" y="1440525"/>
            <a:ext cx="8305799" cy="44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8332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Squall lines and bow echoes associated with severe weather and floods in Jamaica</a:t>
            </a:r>
          </a:p>
          <a:p>
            <a:pPr indent="0" lvl="0" marL="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8332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Mesoscale convective systems that produced record flooding in West Africa</a:t>
            </a:r>
          </a:p>
        </p:txBody>
      </p:sp>
      <p:sp>
        <p:nvSpPr>
          <p:cNvPr id="142" name="Shape 142"/>
          <p:cNvSpPr txBox="1"/>
          <p:nvPr>
            <p:ph idx="11" type="ftr"/>
          </p:nvPr>
        </p:nvSpPr>
        <p:spPr>
          <a:xfrm>
            <a:off x="3429000" y="6605014"/>
            <a:ext cx="41148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7620000" y="6605014"/>
            <a:ext cx="1066799" cy="3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144" name="Shape 144"/>
          <p:cNvSpPr txBox="1"/>
          <p:nvPr>
            <p:ph idx="10" type="dt"/>
          </p:nvPr>
        </p:nvSpPr>
        <p:spPr>
          <a:xfrm>
            <a:off x="457200" y="6605014"/>
            <a:ext cx="28956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