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2" r:id="rId4"/>
    <p:sldId id="266" r:id="rId5"/>
    <p:sldId id="268" r:id="rId6"/>
    <p:sldId id="271" r:id="rId7"/>
    <p:sldId id="270" r:id="rId8"/>
    <p:sldId id="275" r:id="rId9"/>
    <p:sldId id="274" r:id="rId10"/>
    <p:sldId id="277" r:id="rId11"/>
    <p:sldId id="278" r:id="rId12"/>
    <p:sldId id="276" r:id="rId13"/>
    <p:sldId id="279" r:id="rId14"/>
    <p:sldId id="281" r:id="rId15"/>
    <p:sldId id="280" r:id="rId16"/>
    <p:sldId id="283" r:id="rId17"/>
    <p:sldId id="282" r:id="rId18"/>
    <p:sldId id="28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778" autoAdjust="0"/>
  </p:normalViewPr>
  <p:slideViewPr>
    <p:cSldViewPr>
      <p:cViewPr>
        <p:scale>
          <a:sx n="38" d="100"/>
          <a:sy n="38" d="100"/>
        </p:scale>
        <p:origin x="-2028" y="-27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802245-60CC-4B96-BE6C-70CE58E303E1}" type="datetimeFigureOut">
              <a:rPr lang="en-US" smtClean="0"/>
              <a:pPr/>
              <a:t>11/14/2012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5A77F-225F-4288-BAA1-349A3C32F181}" type="slidenum">
              <a:rPr lang="en-US" smtClean="0"/>
              <a:pPr/>
              <a:t>‹#›</a:t>
            </a:fld>
            <a:endParaRPr lang="en-US"/>
          </a:p>
        </p:txBody>
      </p:sp>
    </p:spTree>
    <p:extLst>
      <p:ext uri="{BB962C8B-B14F-4D97-AF65-F5344CB8AC3E}">
        <p14:creationId xmlns="" xmlns:p14="http://schemas.microsoft.com/office/powerpoint/2010/main" val="2103077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Conforme el mundo se calienta, el nivel del mar aumenta a nivel mundial, transformando los litorales que conocemos.</a:t>
            </a:r>
            <a:endParaRPr lang="en-US" dirty="0"/>
          </a:p>
        </p:txBody>
      </p:sp>
      <p:sp>
        <p:nvSpPr>
          <p:cNvPr id="4" name="Slide Number Placeholder 3"/>
          <p:cNvSpPr>
            <a:spLocks noGrp="1"/>
          </p:cNvSpPr>
          <p:nvPr>
            <p:ph type="sldNum" sz="quarter" idx="10"/>
          </p:nvPr>
        </p:nvSpPr>
        <p:spPr/>
        <p:txBody>
          <a:bodyPr/>
          <a:lstStyle/>
          <a:p>
            <a:fld id="{5135A77F-225F-4288-BAA1-349A3C32F181}" type="slidenum">
              <a:rPr lang="en-US" smtClean="0"/>
              <a:pPr/>
              <a:t>2</a:t>
            </a:fld>
            <a:endParaRPr lang="en-US"/>
          </a:p>
        </p:txBody>
      </p:sp>
    </p:spTree>
    <p:extLst>
      <p:ext uri="{BB962C8B-B14F-4D97-AF65-F5344CB8AC3E}">
        <p14:creationId xmlns="" xmlns:p14="http://schemas.microsoft.com/office/powerpoint/2010/main" val="4054677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No obstante,</a:t>
            </a:r>
            <a:r>
              <a:rPr lang="en-US" baseline="0" dirty="0" smtClean="0"/>
              <a:t> </a:t>
            </a:r>
            <a:r>
              <a:rPr lang="en-US" baseline="0" dirty="0" err="1" smtClean="0"/>
              <a:t>i</a:t>
            </a:r>
            <a:r>
              <a:rPr lang="es-ES" dirty="0" err="1" smtClean="0"/>
              <a:t>ncluso</a:t>
            </a:r>
            <a:r>
              <a:rPr lang="es-ES" dirty="0" smtClean="0"/>
              <a:t> un pequeño aumento en el nivel del mar puede producir cambios importantes en las costas</a:t>
            </a:r>
            <a:r>
              <a:rPr lang="en-US" dirty="0" smtClean="0"/>
              <a:t>. </a:t>
            </a:r>
            <a:r>
              <a:rPr lang="es-ES" dirty="0" smtClean="0"/>
              <a:t>En las zonas bajas, un aumento vertical de medio metro (1,5 pies) puede causar la inundación de tierras a gran distancia del litoral actual. </a:t>
            </a:r>
            <a:r>
              <a:rPr lang="es-ES" smtClean="0"/>
              <a:t>Esta imagen ilustra el impacto de un aumento del nivel del mar de esa magnitud en la ciudad de Charleston, en Carolina del Sur.</a:t>
            </a:r>
            <a:endParaRPr lang="en-US" dirty="0"/>
          </a:p>
        </p:txBody>
      </p:sp>
      <p:sp>
        <p:nvSpPr>
          <p:cNvPr id="4" name="Slide Number Placeholder 3"/>
          <p:cNvSpPr>
            <a:spLocks noGrp="1"/>
          </p:cNvSpPr>
          <p:nvPr>
            <p:ph type="sldNum" sz="quarter" idx="10"/>
          </p:nvPr>
        </p:nvSpPr>
        <p:spPr/>
        <p:txBody>
          <a:bodyPr/>
          <a:lstStyle/>
          <a:p>
            <a:fld id="{5135A77F-225F-4288-BAA1-349A3C32F181}" type="slidenum">
              <a:rPr lang="en-US" smtClean="0"/>
              <a:pPr/>
              <a:t>11</a:t>
            </a:fld>
            <a:endParaRPr lang="en-US"/>
          </a:p>
        </p:txBody>
      </p:sp>
    </p:spTree>
    <p:extLst>
      <p:ext uri="{BB962C8B-B14F-4D97-AF65-F5344CB8AC3E}">
        <p14:creationId xmlns="" xmlns:p14="http://schemas.microsoft.com/office/powerpoint/2010/main" val="259037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Los </a:t>
            </a:r>
            <a:r>
              <a:rPr lang="en-US" baseline="0" dirty="0" err="1" smtClean="0"/>
              <a:t>cambios</a:t>
            </a:r>
            <a:r>
              <a:rPr lang="en-US" baseline="0" dirty="0" smtClean="0"/>
              <a:t> </a:t>
            </a:r>
            <a:r>
              <a:rPr lang="en-US" baseline="0" dirty="0" err="1" smtClean="0"/>
              <a:t>futuros</a:t>
            </a:r>
            <a:r>
              <a:rPr lang="en-US" baseline="0" dirty="0" smtClean="0"/>
              <a:t> </a:t>
            </a:r>
            <a:r>
              <a:rPr lang="en-US" baseline="0" dirty="0" err="1" smtClean="0"/>
              <a:t>dependen</a:t>
            </a:r>
            <a:r>
              <a:rPr lang="en-US" baseline="0" dirty="0" smtClean="0"/>
              <a:t> de </a:t>
            </a:r>
            <a:r>
              <a:rPr lang="en-US" baseline="0" dirty="0" err="1" smtClean="0"/>
              <a:t>una</a:t>
            </a:r>
            <a:r>
              <a:rPr lang="en-US" baseline="0" dirty="0" smtClean="0"/>
              <a:t> </a:t>
            </a:r>
            <a:r>
              <a:rPr lang="en-US" baseline="0" dirty="0" err="1" smtClean="0"/>
              <a:t>serie</a:t>
            </a:r>
            <a:r>
              <a:rPr lang="en-US" baseline="0" dirty="0" smtClean="0"/>
              <a:t> de </a:t>
            </a:r>
            <a:r>
              <a:rPr lang="en-US" baseline="0" dirty="0" err="1" smtClean="0"/>
              <a:t>factorws</a:t>
            </a:r>
            <a:r>
              <a:rPr lang="en-US" baseline="0" dirty="0" smtClean="0"/>
              <a:t>, </a:t>
            </a:r>
            <a:r>
              <a:rPr lang="en-US" baseline="0" dirty="0" err="1" smtClean="0"/>
              <a:t>como</a:t>
            </a:r>
            <a:r>
              <a:rPr lang="en-US" baseline="0" dirty="0" smtClean="0"/>
              <a:t> el </a:t>
            </a:r>
            <a:r>
              <a:rPr lang="en-US" baseline="0" dirty="0" err="1" smtClean="0"/>
              <a:t>grado</a:t>
            </a:r>
            <a:r>
              <a:rPr lang="en-US" baseline="0" dirty="0" smtClean="0"/>
              <a:t> de </a:t>
            </a:r>
            <a:r>
              <a:rPr lang="en-US" baseline="0" dirty="0" err="1" smtClean="0"/>
              <a:t>calentamiento</a:t>
            </a:r>
            <a:r>
              <a:rPr lang="en-US" baseline="0" dirty="0" smtClean="0"/>
              <a:t> </a:t>
            </a:r>
            <a:r>
              <a:rPr lang="en-US" baseline="0" dirty="0" err="1" smtClean="0"/>
              <a:t>que</a:t>
            </a:r>
            <a:r>
              <a:rPr lang="en-US" baseline="0" dirty="0" smtClean="0"/>
              <a:t> </a:t>
            </a:r>
            <a:r>
              <a:rPr lang="en-US" baseline="0" dirty="0" err="1" smtClean="0"/>
              <a:t>sufrirán</a:t>
            </a:r>
            <a:r>
              <a:rPr lang="en-US" baseline="0" dirty="0" smtClean="0"/>
              <a:t> la </a:t>
            </a:r>
            <a:r>
              <a:rPr lang="en-US" baseline="0" dirty="0" err="1" smtClean="0"/>
              <a:t>atmósfera</a:t>
            </a:r>
            <a:r>
              <a:rPr lang="en-US" baseline="0" dirty="0" smtClean="0"/>
              <a:t> y los </a:t>
            </a:r>
            <a:r>
              <a:rPr lang="en-US" baseline="0" dirty="0" err="1" smtClean="0"/>
              <a:t>océanos</a:t>
            </a:r>
            <a:r>
              <a:rPr lang="en-US" baseline="0" dirty="0" smtClean="0"/>
              <a:t> y </a:t>
            </a:r>
            <a:r>
              <a:rPr lang="en-US" baseline="0" dirty="0" err="1" smtClean="0"/>
              <a:t>las</a:t>
            </a:r>
            <a:r>
              <a:rPr lang="en-US" baseline="0" dirty="0" smtClean="0"/>
              <a:t> </a:t>
            </a:r>
            <a:r>
              <a:rPr lang="en-US" baseline="0" dirty="0" err="1" smtClean="0"/>
              <a:t>repercusiones</a:t>
            </a:r>
            <a:r>
              <a:rPr lang="en-US" baseline="0" dirty="0" smtClean="0"/>
              <a:t> en el </a:t>
            </a:r>
            <a:r>
              <a:rPr lang="en-US" baseline="0" dirty="0" err="1" smtClean="0"/>
              <a:t>derretimiento</a:t>
            </a:r>
            <a:r>
              <a:rPr lang="en-US" baseline="0" dirty="0" smtClean="0"/>
              <a:t> de los </a:t>
            </a:r>
            <a:r>
              <a:rPr lang="en-US" baseline="0" dirty="0" err="1" smtClean="0"/>
              <a:t>mantos</a:t>
            </a:r>
            <a:r>
              <a:rPr lang="en-US" baseline="0" dirty="0" smtClean="0"/>
              <a:t> de </a:t>
            </a:r>
            <a:r>
              <a:rPr lang="en-US" baseline="0" dirty="0" err="1" smtClean="0"/>
              <a:t>hielo</a:t>
            </a:r>
            <a:r>
              <a:rPr lang="en-US" baseline="0" dirty="0" smtClean="0"/>
              <a:t>. </a:t>
            </a:r>
            <a:r>
              <a:rPr lang="es-ES" sz="1200" b="0" i="0" kern="1200" dirty="0" smtClean="0">
                <a:solidFill>
                  <a:schemeClr val="tx1"/>
                </a:solidFill>
                <a:latin typeface="+mn-lt"/>
                <a:ea typeface="+mn-ea"/>
                <a:cs typeface="+mn-cs"/>
              </a:rPr>
              <a:t>El informe emitido por el Grupo Intergubernamental de Expertos sobre el Cambio Climático (</a:t>
            </a:r>
            <a:r>
              <a:rPr lang="es-ES" sz="1200" b="0" i="1" kern="1200" dirty="0" err="1" smtClean="0">
                <a:solidFill>
                  <a:schemeClr val="tx1"/>
                </a:solidFill>
                <a:latin typeface="+mn-lt"/>
                <a:ea typeface="+mn-ea"/>
                <a:cs typeface="+mn-cs"/>
              </a:rPr>
              <a:t>Intergovernmental</a:t>
            </a:r>
            <a:r>
              <a:rPr lang="es-ES" sz="1200" b="0" i="1" kern="1200" dirty="0" smtClean="0">
                <a:solidFill>
                  <a:schemeClr val="tx1"/>
                </a:solidFill>
                <a:latin typeface="+mn-lt"/>
                <a:ea typeface="+mn-ea"/>
                <a:cs typeface="+mn-cs"/>
              </a:rPr>
              <a:t> Panel </a:t>
            </a:r>
            <a:r>
              <a:rPr lang="es-ES" sz="1200" b="0" i="1" kern="1200" dirty="0" err="1" smtClean="0">
                <a:solidFill>
                  <a:schemeClr val="tx1"/>
                </a:solidFill>
                <a:latin typeface="+mn-lt"/>
                <a:ea typeface="+mn-ea"/>
                <a:cs typeface="+mn-cs"/>
              </a:rPr>
              <a:t>on</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Climate</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Change</a:t>
            </a:r>
            <a:r>
              <a:rPr lang="es-ES" sz="1200" b="0" i="0" kern="1200" dirty="0" smtClean="0">
                <a:solidFill>
                  <a:schemeClr val="tx1"/>
                </a:solidFill>
                <a:latin typeface="+mn-lt"/>
                <a:ea typeface="+mn-ea"/>
                <a:cs typeface="+mn-cs"/>
              </a:rPr>
              <a:t>, IPCC) en 2007 estimó, sobre la base de varios escenarios de emisiones de gases de efecto invernadero, que para el año 2100 el nivel medio mundial del mar subirá entre 22 y 50 cm (9 a 20 pulgadas) respecto del período de 1980 a 1999.</a:t>
            </a:r>
            <a:r>
              <a:rPr lang="en-US" baseline="0" dirty="0" smtClean="0"/>
              <a:t> </a:t>
            </a:r>
            <a:r>
              <a:rPr lang="en-US" dirty="0" smtClean="0"/>
              <a:t>No obstante, </a:t>
            </a:r>
            <a:r>
              <a:rPr lang="es-ES" sz="1200" b="0" i="0" kern="1200" dirty="0" smtClean="0">
                <a:solidFill>
                  <a:schemeClr val="tx1"/>
                </a:solidFill>
                <a:latin typeface="+mn-lt"/>
                <a:ea typeface="+mn-ea"/>
                <a:cs typeface="+mn-cs"/>
              </a:rPr>
              <a:t> varios estudios más recientes sugieren que quizás las predicciones del IPCC fueran demasiado bajas y que el nivel del mar podría subir a razón de hasta un metro (tres pies)</a:t>
            </a:r>
            <a:r>
              <a:rPr lang="en-US" dirty="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35A77F-225F-4288-BAA1-349A3C32F181}" type="slidenum">
              <a:rPr lang="en-US" smtClean="0"/>
              <a:pPr/>
              <a:t>12</a:t>
            </a:fld>
            <a:endParaRPr lang="en-US"/>
          </a:p>
        </p:txBody>
      </p:sp>
    </p:spTree>
    <p:extLst>
      <p:ext uri="{BB962C8B-B14F-4D97-AF65-F5344CB8AC3E}">
        <p14:creationId xmlns="" xmlns:p14="http://schemas.microsoft.com/office/powerpoint/2010/main" val="259037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 </a:t>
            </a:r>
            <a:r>
              <a:rPr lang="en-US" dirty="0" err="1" smtClean="0"/>
              <a:t>estrategias</a:t>
            </a:r>
            <a:r>
              <a:rPr lang="en-US" dirty="0" smtClean="0"/>
              <a:t> </a:t>
            </a:r>
            <a:r>
              <a:rPr lang="en-US" dirty="0" err="1" smtClean="0"/>
              <a:t>para</a:t>
            </a:r>
            <a:r>
              <a:rPr lang="en-US" dirty="0" smtClean="0"/>
              <a:t> </a:t>
            </a:r>
            <a:r>
              <a:rPr lang="en-US" dirty="0" err="1" smtClean="0"/>
              <a:t>limitar</a:t>
            </a:r>
            <a:r>
              <a:rPr lang="en-US" dirty="0" smtClean="0"/>
              <a:t> los</a:t>
            </a:r>
            <a:r>
              <a:rPr lang="en-US" baseline="0" dirty="0" smtClean="0"/>
              <a:t> </a:t>
            </a:r>
            <a:r>
              <a:rPr lang="en-US" baseline="0" dirty="0" err="1" smtClean="0"/>
              <a:t>impactos</a:t>
            </a:r>
            <a:r>
              <a:rPr lang="en-US" baseline="0" dirty="0" smtClean="0"/>
              <a:t> del </a:t>
            </a:r>
            <a:r>
              <a:rPr lang="en-US" baseline="0" dirty="0" err="1" smtClean="0"/>
              <a:t>aumento</a:t>
            </a:r>
            <a:r>
              <a:rPr lang="en-US" baseline="0" dirty="0" smtClean="0"/>
              <a:t> del </a:t>
            </a:r>
            <a:r>
              <a:rPr lang="en-US" baseline="0" dirty="0" err="1" smtClean="0"/>
              <a:t>nivel</a:t>
            </a:r>
            <a:r>
              <a:rPr lang="en-US" baseline="0" dirty="0" smtClean="0"/>
              <a:t> del mar </a:t>
            </a:r>
            <a:r>
              <a:rPr lang="en-US" baseline="0" dirty="0" err="1" smtClean="0"/>
              <a:t>incluyen</a:t>
            </a:r>
            <a:r>
              <a:rPr lang="en-US" baseline="0" dirty="0" smtClean="0"/>
              <a:t> la </a:t>
            </a:r>
            <a:r>
              <a:rPr lang="en-US" i="1" baseline="0" dirty="0" err="1" smtClean="0"/>
              <a:t>mitigación</a:t>
            </a:r>
            <a:r>
              <a:rPr lang="en-US" baseline="0" dirty="0" smtClean="0"/>
              <a:t>  —</a:t>
            </a:r>
            <a:r>
              <a:rPr lang="en-US" baseline="0" dirty="0" err="1" smtClean="0"/>
              <a:t>es</a:t>
            </a:r>
            <a:r>
              <a:rPr lang="en-US" baseline="0" dirty="0" smtClean="0"/>
              <a:t> </a:t>
            </a:r>
            <a:r>
              <a:rPr lang="en-US" baseline="0" dirty="0" err="1" smtClean="0"/>
              <a:t>decir</a:t>
            </a:r>
            <a:r>
              <a:rPr lang="en-US" baseline="0" dirty="0" smtClean="0"/>
              <a:t>, la </a:t>
            </a:r>
            <a:r>
              <a:rPr lang="en-US" baseline="0" dirty="0" err="1" smtClean="0"/>
              <a:t>disminución</a:t>
            </a:r>
            <a:r>
              <a:rPr lang="en-US" baseline="0" dirty="0" smtClean="0"/>
              <a:t> de los gases de </a:t>
            </a:r>
            <a:r>
              <a:rPr lang="en-US" baseline="0" dirty="0" err="1" smtClean="0"/>
              <a:t>efecto</a:t>
            </a:r>
            <a:r>
              <a:rPr lang="en-US" baseline="0" dirty="0" smtClean="0"/>
              <a:t> </a:t>
            </a:r>
            <a:r>
              <a:rPr lang="en-US" baseline="0" dirty="0" err="1" smtClean="0"/>
              <a:t>invernadero</a:t>
            </a:r>
            <a:r>
              <a:rPr lang="en-US" baseline="0" dirty="0" smtClean="0"/>
              <a:t> </a:t>
            </a:r>
            <a:r>
              <a:rPr lang="en-US" baseline="0" dirty="0" err="1" smtClean="0"/>
              <a:t>para</a:t>
            </a:r>
            <a:r>
              <a:rPr lang="en-US" baseline="0" dirty="0" smtClean="0"/>
              <a:t> </a:t>
            </a:r>
            <a:r>
              <a:rPr lang="en-US" baseline="0" dirty="0" err="1" smtClean="0"/>
              <a:t>reducir</a:t>
            </a:r>
            <a:r>
              <a:rPr lang="en-US" baseline="0" dirty="0" smtClean="0"/>
              <a:t> el </a:t>
            </a:r>
            <a:r>
              <a:rPr lang="en-US" baseline="0" dirty="0" err="1" smtClean="0"/>
              <a:t>calentamiento</a:t>
            </a:r>
            <a:r>
              <a:rPr lang="en-US" baseline="0" dirty="0" smtClean="0"/>
              <a:t> </a:t>
            </a:r>
            <a:r>
              <a:rPr lang="en-US" baseline="0" dirty="0" err="1" smtClean="0"/>
              <a:t>atmosférico</a:t>
            </a:r>
            <a:r>
              <a:rPr lang="en-US" baseline="0" dirty="0" smtClean="0"/>
              <a:t>— y…</a:t>
            </a:r>
            <a:endParaRPr lang="en-US" dirty="0"/>
          </a:p>
        </p:txBody>
      </p:sp>
      <p:sp>
        <p:nvSpPr>
          <p:cNvPr id="4" name="Slide Number Placeholder 3"/>
          <p:cNvSpPr>
            <a:spLocks noGrp="1"/>
          </p:cNvSpPr>
          <p:nvPr>
            <p:ph type="sldNum" sz="quarter" idx="10"/>
          </p:nvPr>
        </p:nvSpPr>
        <p:spPr/>
        <p:txBody>
          <a:bodyPr/>
          <a:lstStyle/>
          <a:p>
            <a:fld id="{5135A77F-225F-4288-BAA1-349A3C32F181}" type="slidenum">
              <a:rPr lang="en-US" smtClean="0"/>
              <a:pPr/>
              <a:t>13</a:t>
            </a:fld>
            <a:endParaRPr lang="en-US"/>
          </a:p>
        </p:txBody>
      </p:sp>
    </p:spTree>
    <p:extLst>
      <p:ext uri="{BB962C8B-B14F-4D97-AF65-F5344CB8AC3E}">
        <p14:creationId xmlns="" xmlns:p14="http://schemas.microsoft.com/office/powerpoint/2010/main" val="2590379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La </a:t>
            </a:r>
            <a:r>
              <a:rPr lang="en-US" i="1" baseline="0" dirty="0" err="1" smtClean="0"/>
              <a:t>adaptación</a:t>
            </a:r>
            <a:r>
              <a:rPr lang="en-US" baseline="0" dirty="0" smtClean="0"/>
              <a:t>, </a:t>
            </a:r>
            <a:r>
              <a:rPr lang="en-US" baseline="0" dirty="0" err="1" smtClean="0"/>
              <a:t>que</a:t>
            </a:r>
            <a:r>
              <a:rPr lang="en-US" baseline="0" dirty="0" smtClean="0"/>
              <a:t> </a:t>
            </a:r>
            <a:r>
              <a:rPr lang="en-US" baseline="0" dirty="0" err="1" smtClean="0"/>
              <a:t>admite</a:t>
            </a:r>
            <a:r>
              <a:rPr lang="es-ES" sz="1200" b="0" i="0" kern="1200" dirty="0" smtClean="0">
                <a:solidFill>
                  <a:schemeClr val="tx1"/>
                </a:solidFill>
                <a:latin typeface="+mn-lt"/>
                <a:ea typeface="+mn-ea"/>
                <a:cs typeface="+mn-cs"/>
              </a:rPr>
              <a:t> tres posibles enfoques: </a:t>
            </a:r>
            <a:r>
              <a:rPr lang="es-ES" sz="1200" b="0" i="1" kern="1200" dirty="0" smtClean="0">
                <a:solidFill>
                  <a:schemeClr val="tx1"/>
                </a:solidFill>
                <a:latin typeface="+mn-lt"/>
                <a:ea typeface="+mn-ea"/>
                <a:cs typeface="+mn-cs"/>
              </a:rPr>
              <a:t>retirada planificada, acomodación</a:t>
            </a:r>
            <a:r>
              <a:rPr lang="es-ES" sz="1200" b="0" i="0" kern="1200" dirty="0" smtClean="0">
                <a:solidFill>
                  <a:schemeClr val="tx1"/>
                </a:solidFill>
                <a:latin typeface="+mn-lt"/>
                <a:ea typeface="+mn-ea"/>
                <a:cs typeface="+mn-cs"/>
              </a:rPr>
              <a:t> y </a:t>
            </a:r>
            <a:r>
              <a:rPr lang="es-ES" sz="1200" b="0" i="1" kern="1200" dirty="0" smtClean="0">
                <a:solidFill>
                  <a:schemeClr val="tx1"/>
                </a:solidFill>
                <a:latin typeface="+mn-lt"/>
                <a:ea typeface="+mn-ea"/>
                <a:cs typeface="+mn-cs"/>
              </a:rPr>
              <a:t>protección</a:t>
            </a:r>
            <a:r>
              <a:rPr lang="es-ES" sz="1200" b="0" i="0" kern="1200" dirty="0" smtClean="0">
                <a:solidFill>
                  <a:schemeClr val="tx1"/>
                </a:solidFill>
                <a:latin typeface="+mn-lt"/>
                <a:ea typeface="+mn-ea"/>
                <a:cs typeface="+mn-cs"/>
              </a:rPr>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35A77F-225F-4288-BAA1-349A3C32F181}" type="slidenum">
              <a:rPr lang="en-US" smtClean="0"/>
              <a:pPr/>
              <a:t>14</a:t>
            </a:fld>
            <a:endParaRPr lang="en-US"/>
          </a:p>
        </p:txBody>
      </p:sp>
    </p:spTree>
    <p:extLst>
      <p:ext uri="{BB962C8B-B14F-4D97-AF65-F5344CB8AC3E}">
        <p14:creationId xmlns="" xmlns:p14="http://schemas.microsoft.com/office/powerpoint/2010/main" val="2590379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s-ES" sz="1200" b="0" i="0" kern="1200" dirty="0" smtClean="0">
                <a:solidFill>
                  <a:schemeClr val="tx1"/>
                </a:solidFill>
                <a:latin typeface="+mn-lt"/>
                <a:ea typeface="+mn-ea"/>
                <a:cs typeface="+mn-cs"/>
              </a:rPr>
              <a:t>La estrategia de </a:t>
            </a:r>
            <a:r>
              <a:rPr lang="es-ES" sz="1200" b="0" i="1" kern="1200" dirty="0" smtClean="0">
                <a:solidFill>
                  <a:schemeClr val="tx1"/>
                </a:solidFill>
                <a:latin typeface="+mn-lt"/>
                <a:ea typeface="+mn-ea"/>
                <a:cs typeface="+mn-cs"/>
              </a:rPr>
              <a:t>retirada planificada</a:t>
            </a:r>
            <a:r>
              <a:rPr lang="es-ES" sz="1200" b="0" i="0" kern="1200" dirty="0" smtClean="0">
                <a:solidFill>
                  <a:schemeClr val="tx1"/>
                </a:solidFill>
                <a:latin typeface="+mn-lt"/>
                <a:ea typeface="+mn-ea"/>
                <a:cs typeface="+mn-cs"/>
              </a:rPr>
              <a:t> implica que las poblaciones humanas abandonarán las costas. El ascenso del nivel del mar ya ha obligado a algunas poblaciones isleñas a considerar el traslado a lugares más altos. El presidente de Kiribati, una nación isleña del Pacífico cuyas tierras bajas son amenazadas por las aguas que suben, está negociando la adquisición de terrenos en </a:t>
            </a:r>
            <a:r>
              <a:rPr lang="es-ES" sz="1200" b="0" i="0" kern="1200" dirty="0" err="1" smtClean="0">
                <a:solidFill>
                  <a:schemeClr val="tx1"/>
                </a:solidFill>
                <a:latin typeface="+mn-lt"/>
                <a:ea typeface="+mn-ea"/>
                <a:cs typeface="+mn-cs"/>
              </a:rPr>
              <a:t>Fiji</a:t>
            </a:r>
            <a:r>
              <a:rPr lang="es-ES" sz="1200" b="0" i="0" kern="1200" dirty="0" smtClean="0">
                <a:solidFill>
                  <a:schemeClr val="tx1"/>
                </a:solidFill>
                <a:latin typeface="+mn-lt"/>
                <a:ea typeface="+mn-ea"/>
                <a:cs typeface="+mn-cs"/>
              </a:rPr>
              <a:t> para tratar de garantizar un futuro para su pueblo.</a:t>
            </a:r>
            <a:endParaRPr lang="en-US" baseline="0" dirty="0" smtClean="0"/>
          </a:p>
        </p:txBody>
      </p:sp>
      <p:sp>
        <p:nvSpPr>
          <p:cNvPr id="4" name="Slide Number Placeholder 3"/>
          <p:cNvSpPr>
            <a:spLocks noGrp="1"/>
          </p:cNvSpPr>
          <p:nvPr>
            <p:ph type="sldNum" sz="quarter" idx="10"/>
          </p:nvPr>
        </p:nvSpPr>
        <p:spPr/>
        <p:txBody>
          <a:bodyPr/>
          <a:lstStyle/>
          <a:p>
            <a:fld id="{5135A77F-225F-4288-BAA1-349A3C32F181}" type="slidenum">
              <a:rPr lang="en-US" smtClean="0"/>
              <a:pPr/>
              <a:t>15</a:t>
            </a:fld>
            <a:endParaRPr lang="en-US"/>
          </a:p>
        </p:txBody>
      </p:sp>
    </p:spTree>
    <p:extLst>
      <p:ext uri="{BB962C8B-B14F-4D97-AF65-F5344CB8AC3E}">
        <p14:creationId xmlns="" xmlns:p14="http://schemas.microsoft.com/office/powerpoint/2010/main" val="259037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s-ES" sz="1200" b="0" i="0" kern="1200" dirty="0" smtClean="0">
                <a:solidFill>
                  <a:schemeClr val="tx1"/>
                </a:solidFill>
                <a:latin typeface="+mn-lt"/>
                <a:ea typeface="+mn-ea"/>
                <a:cs typeface="+mn-cs"/>
              </a:rPr>
              <a:t>En el caso de la </a:t>
            </a:r>
            <a:r>
              <a:rPr lang="es-ES" sz="1200" b="0" i="1" kern="1200" dirty="0" smtClean="0">
                <a:solidFill>
                  <a:schemeClr val="tx1"/>
                </a:solidFill>
                <a:latin typeface="+mn-lt"/>
                <a:ea typeface="+mn-ea"/>
                <a:cs typeface="+mn-cs"/>
              </a:rPr>
              <a:t>acomodación</a:t>
            </a:r>
            <a:r>
              <a:rPr lang="es-ES" sz="1200" b="0" i="0" kern="1200" dirty="0" smtClean="0">
                <a:solidFill>
                  <a:schemeClr val="tx1"/>
                </a:solidFill>
                <a:latin typeface="+mn-lt"/>
                <a:ea typeface="+mn-ea"/>
                <a:cs typeface="+mn-cs"/>
              </a:rPr>
              <a:t>, el ser humano ajusta su forma de habitar en la zona costera. Los edificios tipo palafitos son una posible implementación de esta estrategia.</a:t>
            </a:r>
            <a:endParaRPr lang="en-US" baseline="0" dirty="0" smtClean="0"/>
          </a:p>
        </p:txBody>
      </p:sp>
      <p:sp>
        <p:nvSpPr>
          <p:cNvPr id="4" name="Slide Number Placeholder 3"/>
          <p:cNvSpPr>
            <a:spLocks noGrp="1"/>
          </p:cNvSpPr>
          <p:nvPr>
            <p:ph type="sldNum" sz="quarter" idx="10"/>
          </p:nvPr>
        </p:nvSpPr>
        <p:spPr/>
        <p:txBody>
          <a:bodyPr/>
          <a:lstStyle/>
          <a:p>
            <a:fld id="{5135A77F-225F-4288-BAA1-349A3C32F181}" type="slidenum">
              <a:rPr lang="en-US" smtClean="0"/>
              <a:pPr/>
              <a:t>16</a:t>
            </a:fld>
            <a:endParaRPr lang="en-US"/>
          </a:p>
        </p:txBody>
      </p:sp>
    </p:spTree>
    <p:extLst>
      <p:ext uri="{BB962C8B-B14F-4D97-AF65-F5344CB8AC3E}">
        <p14:creationId xmlns="" xmlns:p14="http://schemas.microsoft.com/office/powerpoint/2010/main" val="2590379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s-ES" sz="1200" b="0" i="0" kern="1200" dirty="0" smtClean="0">
                <a:solidFill>
                  <a:schemeClr val="tx1"/>
                </a:solidFill>
                <a:latin typeface="+mn-lt"/>
                <a:ea typeface="+mn-ea"/>
                <a:cs typeface="+mn-cs"/>
              </a:rPr>
              <a:t>La estrategia de </a:t>
            </a:r>
            <a:r>
              <a:rPr lang="es-ES" sz="1200" b="0" i="1" kern="1200" dirty="0" smtClean="0">
                <a:solidFill>
                  <a:schemeClr val="tx1"/>
                </a:solidFill>
                <a:latin typeface="+mn-lt"/>
                <a:ea typeface="+mn-ea"/>
                <a:cs typeface="+mn-cs"/>
              </a:rPr>
              <a:t>protección</a:t>
            </a:r>
            <a:r>
              <a:rPr lang="es-ES" sz="1200" b="0" i="0" kern="1200" dirty="0" smtClean="0">
                <a:solidFill>
                  <a:schemeClr val="tx1"/>
                </a:solidFill>
                <a:latin typeface="+mn-lt"/>
                <a:ea typeface="+mn-ea"/>
                <a:cs typeface="+mn-cs"/>
              </a:rPr>
              <a:t> depende de soluciones de ingeniería liviana o pesada, como el rompeolas de esta foto. Los sistemas de protección artificiales más extensos y desarrollados del mundo se encuentran en Europa y Asia Oriental.</a:t>
            </a:r>
            <a:endParaRPr lang="en-US" baseline="0" dirty="0" smtClean="0"/>
          </a:p>
        </p:txBody>
      </p:sp>
      <p:sp>
        <p:nvSpPr>
          <p:cNvPr id="4" name="Slide Number Placeholder 3"/>
          <p:cNvSpPr>
            <a:spLocks noGrp="1"/>
          </p:cNvSpPr>
          <p:nvPr>
            <p:ph type="sldNum" sz="quarter" idx="10"/>
          </p:nvPr>
        </p:nvSpPr>
        <p:spPr/>
        <p:txBody>
          <a:bodyPr/>
          <a:lstStyle/>
          <a:p>
            <a:fld id="{5135A77F-225F-4288-BAA1-349A3C32F181}" type="slidenum">
              <a:rPr lang="en-US" smtClean="0"/>
              <a:pPr/>
              <a:t>17</a:t>
            </a:fld>
            <a:endParaRPr lang="en-US"/>
          </a:p>
        </p:txBody>
      </p:sp>
    </p:spTree>
    <p:extLst>
      <p:ext uri="{BB962C8B-B14F-4D97-AF65-F5344CB8AC3E}">
        <p14:creationId xmlns="" xmlns:p14="http://schemas.microsoft.com/office/powerpoint/2010/main" val="2590379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s-ES" sz="1200" b="0" i="0" kern="1200" dirty="0" smtClean="0">
                <a:solidFill>
                  <a:schemeClr val="tx1"/>
                </a:solidFill>
                <a:latin typeface="+mn-lt"/>
                <a:ea typeface="+mn-ea"/>
                <a:cs typeface="+mn-cs"/>
              </a:rPr>
              <a:t>Las medidas de adaptación más fáciles de implementar son estrategias de bajo costo con resultados que benefician a todos, es decir, que producen beneficios inmediatos o revocan políticas y prácticas cuestionables o mal implementadas. </a:t>
            </a:r>
            <a:r>
              <a:rPr lang="es-ES" sz="1200" b="0" i="0" kern="1200" smtClean="0">
                <a:solidFill>
                  <a:schemeClr val="tx1"/>
                </a:solidFill>
                <a:latin typeface="+mn-lt"/>
                <a:ea typeface="+mn-ea"/>
                <a:cs typeface="+mn-cs"/>
              </a:rPr>
              <a:t>Tales decisiones </a:t>
            </a:r>
            <a:r>
              <a:rPr lang="es-ES" sz="1200" b="0" i="0" kern="1200" dirty="0" smtClean="0">
                <a:solidFill>
                  <a:schemeClr val="tx1"/>
                </a:solidFill>
                <a:latin typeface="+mn-lt"/>
                <a:ea typeface="+mn-ea"/>
                <a:cs typeface="+mn-cs"/>
              </a:rPr>
              <a:t>deben basarse en predicciones a largo plazo del aumento mundial del nivel del mar, así como información sobre la variabilidad a corto plazo y el cambio en el nivel del mar a escalas regionales y locales a largo plazo. Los investigadores están trabajando para identificar y cuantificar las causas que contribuyen al cambio en el nivel del mar y para diseñar mejores modelos que sean capaces de generar predicciones más confiables.</a:t>
            </a:r>
            <a:endParaRPr lang="en-US" dirty="0"/>
          </a:p>
        </p:txBody>
      </p:sp>
      <p:sp>
        <p:nvSpPr>
          <p:cNvPr id="4" name="Slide Number Placeholder 3"/>
          <p:cNvSpPr>
            <a:spLocks noGrp="1"/>
          </p:cNvSpPr>
          <p:nvPr>
            <p:ph type="sldNum" sz="quarter" idx="10"/>
          </p:nvPr>
        </p:nvSpPr>
        <p:spPr/>
        <p:txBody>
          <a:bodyPr/>
          <a:lstStyle/>
          <a:p>
            <a:fld id="{5135A77F-225F-4288-BAA1-349A3C32F181}" type="slidenum">
              <a:rPr lang="en-US" smtClean="0"/>
              <a:pPr/>
              <a:t>18</a:t>
            </a:fld>
            <a:endParaRPr lang="en-US"/>
          </a:p>
        </p:txBody>
      </p:sp>
    </p:spTree>
    <p:extLst>
      <p:ext uri="{BB962C8B-B14F-4D97-AF65-F5344CB8AC3E}">
        <p14:creationId xmlns="" xmlns:p14="http://schemas.microsoft.com/office/powerpoint/2010/main" val="259037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Más de la mitad de la población del mundo vive a menos de 60 kilómetros (40 millas) de la costa, donde abundan tierras fértiles, acceso a puertos y oportunidades de esparcimiento. En los EE.UU., aproximadamente 3,7 millones de personas viven a pocos pasos de la línea de pleamar.</a:t>
            </a:r>
            <a:endParaRPr lang="en-US" dirty="0"/>
          </a:p>
        </p:txBody>
      </p:sp>
      <p:sp>
        <p:nvSpPr>
          <p:cNvPr id="4" name="Slide Number Placeholder 3"/>
          <p:cNvSpPr>
            <a:spLocks noGrp="1"/>
          </p:cNvSpPr>
          <p:nvPr>
            <p:ph type="sldNum" sz="quarter" idx="10"/>
          </p:nvPr>
        </p:nvSpPr>
        <p:spPr/>
        <p:txBody>
          <a:bodyPr/>
          <a:lstStyle/>
          <a:p>
            <a:fld id="{5135A77F-225F-4288-BAA1-349A3C32F181}" type="slidenum">
              <a:rPr lang="en-US" smtClean="0"/>
              <a:pPr/>
              <a:t>3</a:t>
            </a:fld>
            <a:endParaRPr lang="en-US"/>
          </a:p>
        </p:txBody>
      </p:sp>
    </p:spTree>
    <p:extLst>
      <p:ext uri="{BB962C8B-B14F-4D97-AF65-F5344CB8AC3E}">
        <p14:creationId xmlns="" xmlns:p14="http://schemas.microsoft.com/office/powerpoint/2010/main" val="168597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Pero a la vez que las mareas y las marejadas de tormenta se </a:t>
            </a:r>
            <a:r>
              <a:rPr lang="es-ES" dirty="0" smtClean="0"/>
              <a:t>abran </a:t>
            </a:r>
            <a:r>
              <a:rPr lang="es-ES" dirty="0" smtClean="0"/>
              <a:t>camino hacia el interior y </a:t>
            </a:r>
            <a:r>
              <a:rPr lang="es-ES" dirty="0" smtClean="0"/>
              <a:t>que los </a:t>
            </a:r>
            <a:r>
              <a:rPr lang="es-ES" dirty="0" smtClean="0"/>
              <a:t>terrenos costeros se </a:t>
            </a:r>
            <a:r>
              <a:rPr lang="es-ES" dirty="0" smtClean="0"/>
              <a:t>hundan</a:t>
            </a:r>
            <a:r>
              <a:rPr lang="es-ES" dirty="0" smtClean="0"/>
              <a:t>, las poblaciones y el medio ambiente de las zonas costeras tendrán que hacer frente a una serie de impactos. </a:t>
            </a:r>
            <a:r>
              <a:rPr lang="en-US" dirty="0" smtClean="0"/>
              <a:t>Las </a:t>
            </a:r>
            <a:r>
              <a:rPr lang="en-US" dirty="0" err="1" smtClean="0"/>
              <a:t>dudas</a:t>
            </a:r>
            <a:r>
              <a:rPr lang="en-US" dirty="0" smtClean="0"/>
              <a:t> </a:t>
            </a:r>
            <a:r>
              <a:rPr lang="en-US" dirty="0" err="1" smtClean="0"/>
              <a:t>acerca</a:t>
            </a:r>
            <a:r>
              <a:rPr lang="en-US" dirty="0" smtClean="0"/>
              <a:t> de </a:t>
            </a:r>
            <a:r>
              <a:rPr lang="en-US" dirty="0" err="1" smtClean="0"/>
              <a:t>las</a:t>
            </a:r>
            <a:r>
              <a:rPr lang="en-US" dirty="0" smtClean="0"/>
              <a:t> </a:t>
            </a:r>
            <a:r>
              <a:rPr lang="en-US" dirty="0" err="1" smtClean="0"/>
              <a:t>causas</a:t>
            </a:r>
            <a:r>
              <a:rPr lang="en-US" dirty="0" smtClean="0"/>
              <a:t> del </a:t>
            </a:r>
            <a:r>
              <a:rPr lang="es-ES" dirty="0" smtClean="0"/>
              <a:t>cambio del nivel del mar </a:t>
            </a:r>
            <a:r>
              <a:rPr lang="en-US" dirty="0" smtClean="0"/>
              <a:t>y lo </a:t>
            </a:r>
            <a:r>
              <a:rPr lang="en-US" dirty="0" err="1" smtClean="0"/>
              <a:t>que</a:t>
            </a:r>
            <a:r>
              <a:rPr lang="en-US" dirty="0" smtClean="0"/>
              <a:t> </a:t>
            </a:r>
            <a:r>
              <a:rPr lang="en-US" dirty="0" err="1" smtClean="0"/>
              <a:t>pueda</a:t>
            </a:r>
            <a:r>
              <a:rPr lang="en-US" dirty="0" smtClean="0"/>
              <a:t> </a:t>
            </a:r>
            <a:r>
              <a:rPr lang="en-US" dirty="0" err="1" smtClean="0"/>
              <a:t>ocurrir</a:t>
            </a:r>
            <a:r>
              <a:rPr lang="en-US" dirty="0" smtClean="0"/>
              <a:t> en el </a:t>
            </a:r>
            <a:r>
              <a:rPr lang="en-US" dirty="0" err="1" smtClean="0"/>
              <a:t>futuro</a:t>
            </a:r>
            <a:r>
              <a:rPr lang="en-US" dirty="0" smtClean="0"/>
              <a:t> son </a:t>
            </a:r>
            <a:r>
              <a:rPr lang="en-US" dirty="0" err="1" smtClean="0"/>
              <a:t>asuntos</a:t>
            </a:r>
            <a:r>
              <a:rPr lang="en-US" dirty="0" smtClean="0"/>
              <a:t> </a:t>
            </a:r>
            <a:r>
              <a:rPr lang="en-US" dirty="0" err="1" smtClean="0"/>
              <a:t>particularmente</a:t>
            </a:r>
            <a:r>
              <a:rPr lang="en-US" dirty="0" smtClean="0"/>
              <a:t> </a:t>
            </a:r>
            <a:r>
              <a:rPr lang="en-US" dirty="0" err="1" smtClean="0"/>
              <a:t>importantes</a:t>
            </a:r>
            <a:r>
              <a:rPr lang="en-US" dirty="0" smtClean="0"/>
              <a:t> dada la </a:t>
            </a:r>
            <a:r>
              <a:rPr lang="en-US" dirty="0" err="1" smtClean="0"/>
              <a:t>explosión</a:t>
            </a:r>
            <a:r>
              <a:rPr lang="en-US" dirty="0" smtClean="0"/>
              <a:t> en el </a:t>
            </a:r>
            <a:r>
              <a:rPr lang="en-US" dirty="0" err="1" smtClean="0"/>
              <a:t>desarrollo</a:t>
            </a:r>
            <a:r>
              <a:rPr lang="en-US" dirty="0" smtClean="0"/>
              <a:t> </a:t>
            </a:r>
            <a:r>
              <a:rPr lang="en-US" dirty="0" err="1" smtClean="0"/>
              <a:t>costero</a:t>
            </a:r>
            <a:r>
              <a:rPr lang="en-US" dirty="0" smtClean="0"/>
              <a:t> </a:t>
            </a:r>
            <a:r>
              <a:rPr lang="en-US" dirty="0" err="1" smtClean="0"/>
              <a:t>que</a:t>
            </a:r>
            <a:r>
              <a:rPr lang="en-US" dirty="0" smtClean="0"/>
              <a:t> se ha </a:t>
            </a:r>
            <a:r>
              <a:rPr lang="en-US" dirty="0" err="1" smtClean="0"/>
              <a:t>producido</a:t>
            </a:r>
            <a:r>
              <a:rPr lang="en-US" dirty="0" smtClean="0"/>
              <a:t> en los </a:t>
            </a:r>
            <a:r>
              <a:rPr lang="en-US" dirty="0" err="1" smtClean="0"/>
              <a:t>últimos</a:t>
            </a:r>
            <a:r>
              <a:rPr lang="en-US" dirty="0" smtClean="0"/>
              <a:t> 50 </a:t>
            </a:r>
            <a:r>
              <a:rPr lang="en-US" dirty="0" err="1" smtClean="0"/>
              <a:t>años</a:t>
            </a:r>
            <a:r>
              <a:rPr lang="en-US" dirty="0" smtClean="0"/>
              <a:t>.</a:t>
            </a:r>
            <a:endParaRPr lang="en-US" dirty="0"/>
          </a:p>
        </p:txBody>
      </p:sp>
      <p:sp>
        <p:nvSpPr>
          <p:cNvPr id="4" name="Slide Number Placeholder 3"/>
          <p:cNvSpPr>
            <a:spLocks noGrp="1"/>
          </p:cNvSpPr>
          <p:nvPr>
            <p:ph type="sldNum" sz="quarter" idx="10"/>
          </p:nvPr>
        </p:nvSpPr>
        <p:spPr/>
        <p:txBody>
          <a:bodyPr/>
          <a:lstStyle/>
          <a:p>
            <a:fld id="{5135A77F-225F-4288-BAA1-349A3C32F181}" type="slidenum">
              <a:rPr lang="en-US" smtClean="0"/>
              <a:pPr/>
              <a:t>4</a:t>
            </a:fld>
            <a:endParaRPr lang="en-US"/>
          </a:p>
        </p:txBody>
      </p:sp>
    </p:spTree>
    <p:extLst>
      <p:ext uri="{BB962C8B-B14F-4D97-AF65-F5344CB8AC3E}">
        <p14:creationId xmlns="" xmlns:p14="http://schemas.microsoft.com/office/powerpoint/2010/main" val="17530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Muchos procesos contribuyen a cambiar el nivel del mar, varios de los cuales están relacionados con la variabilidad y el cambio climático, como estos:</a:t>
            </a:r>
          </a:p>
          <a:p>
            <a:pPr marL="171450" indent="-171450">
              <a:buFont typeface="Arial" pitchFamily="34" charset="0"/>
              <a:buChar char="•"/>
            </a:pPr>
            <a:r>
              <a:rPr lang="en-US" dirty="0" smtClean="0"/>
              <a:t>L</a:t>
            </a:r>
            <a:r>
              <a:rPr lang="es-ES" dirty="0" smtClean="0"/>
              <a:t>a expansión térmica del agua de mar: al calentarse, el agua ocupa más espacio.</a:t>
            </a:r>
            <a:endParaRPr lang="en-US" dirty="0" smtClean="0"/>
          </a:p>
          <a:p>
            <a:pPr marL="171450" indent="-171450">
              <a:buFont typeface="Arial" pitchFamily="34" charset="0"/>
              <a:buChar char="•"/>
            </a:pPr>
            <a:r>
              <a:rPr lang="en-US" dirty="0" smtClean="0"/>
              <a:t>E</a:t>
            </a:r>
            <a:r>
              <a:rPr lang="es-ES" dirty="0" smtClean="0"/>
              <a:t>l agua que los océanos reciben a medida que se derriten los glaciares, los casquetes de hielo y las capas de hielo.</a:t>
            </a:r>
            <a:endParaRPr lang="en-US" dirty="0" smtClean="0"/>
          </a:p>
          <a:p>
            <a:pPr marL="171450" indent="-171450">
              <a:buFont typeface="Arial" pitchFamily="34" charset="0"/>
              <a:buChar char="•"/>
            </a:pPr>
            <a:r>
              <a:rPr lang="es-ES" dirty="0" smtClean="0"/>
              <a:t>La alteración del almacenamiento hídrico terrestre causada por procesos tales como la extracción de agua del subsuelo</a:t>
            </a:r>
            <a:r>
              <a:rPr lang="en-US" dirty="0" smtClean="0"/>
              <a:t>.</a:t>
            </a:r>
          </a:p>
          <a:p>
            <a:pPr marL="171450" indent="-171450">
              <a:buFont typeface="Arial" pitchFamily="34" charset="0"/>
              <a:buChar char="•"/>
            </a:pPr>
            <a:r>
              <a:rPr lang="en-US" dirty="0" smtClean="0"/>
              <a:t>L</a:t>
            </a:r>
            <a:r>
              <a:rPr lang="es-ES" dirty="0" smtClean="0"/>
              <a:t>os desplazamientos del suelo causados, por ejemplo, por compactación de sedimentos y erosión, y por el levantamiento del suelo que ocurre al derretirse un glaciar, que provoca cambios locales o regionales en el nivel del mar.</a:t>
            </a:r>
            <a:endParaRPr lang="en-US" dirty="0" smtClean="0"/>
          </a:p>
          <a:p>
            <a:endParaRPr lang="en-US" dirty="0"/>
          </a:p>
        </p:txBody>
      </p:sp>
      <p:sp>
        <p:nvSpPr>
          <p:cNvPr id="4" name="Slide Number Placeholder 3"/>
          <p:cNvSpPr>
            <a:spLocks noGrp="1"/>
          </p:cNvSpPr>
          <p:nvPr>
            <p:ph type="sldNum" sz="quarter" idx="10"/>
          </p:nvPr>
        </p:nvSpPr>
        <p:spPr/>
        <p:txBody>
          <a:bodyPr/>
          <a:lstStyle/>
          <a:p>
            <a:fld id="{5135A77F-225F-4288-BAA1-349A3C32F181}" type="slidenum">
              <a:rPr lang="en-US" smtClean="0"/>
              <a:pPr/>
              <a:t>5</a:t>
            </a:fld>
            <a:endParaRPr lang="en-US"/>
          </a:p>
        </p:txBody>
      </p:sp>
    </p:spTree>
    <p:extLst>
      <p:ext uri="{BB962C8B-B14F-4D97-AF65-F5344CB8AC3E}">
        <p14:creationId xmlns="" xmlns:p14="http://schemas.microsoft.com/office/powerpoint/2010/main" val="259037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Para comprender los cambios del nivel del mar utilizamos varias herramientas, como los satélites que miden la topografía del océano, el campo gravitacional de la Tierra, la temperatura de la superficie del mar, las capas de hielo, la salinidad oceánica y otros datos, para comparar múltiples conjuntos de datos mundiales obtenidos a lo largo de varias décadas.</a:t>
            </a:r>
          </a:p>
        </p:txBody>
      </p:sp>
      <p:sp>
        <p:nvSpPr>
          <p:cNvPr id="4" name="Slide Number Placeholder 3"/>
          <p:cNvSpPr>
            <a:spLocks noGrp="1"/>
          </p:cNvSpPr>
          <p:nvPr>
            <p:ph type="sldNum" sz="quarter" idx="10"/>
          </p:nvPr>
        </p:nvSpPr>
        <p:spPr/>
        <p:txBody>
          <a:bodyPr/>
          <a:lstStyle/>
          <a:p>
            <a:fld id="{5135A77F-225F-4288-BAA1-349A3C32F181}" type="slidenum">
              <a:rPr lang="en-US" smtClean="0"/>
              <a:pPr/>
              <a:t>6</a:t>
            </a:fld>
            <a:endParaRPr lang="en-US"/>
          </a:p>
        </p:txBody>
      </p:sp>
    </p:spTree>
    <p:extLst>
      <p:ext uri="{BB962C8B-B14F-4D97-AF65-F5344CB8AC3E}">
        <p14:creationId xmlns="" xmlns:p14="http://schemas.microsoft.com/office/powerpoint/2010/main" val="259037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Entre los </a:t>
            </a:r>
            <a:r>
              <a:rPr lang="en-US" dirty="0" err="1" smtClean="0"/>
              <a:t>demás</a:t>
            </a:r>
            <a:r>
              <a:rPr lang="en-US" dirty="0" smtClean="0"/>
              <a:t> </a:t>
            </a:r>
            <a:r>
              <a:rPr lang="en-US" dirty="0" err="1" smtClean="0"/>
              <a:t>métodos</a:t>
            </a:r>
            <a:r>
              <a:rPr lang="en-US" dirty="0" smtClean="0"/>
              <a:t> </a:t>
            </a:r>
            <a:r>
              <a:rPr lang="en-US" dirty="0" err="1" smtClean="0"/>
              <a:t>podemos</a:t>
            </a:r>
            <a:r>
              <a:rPr lang="en-US" dirty="0" smtClean="0"/>
              <a:t> </a:t>
            </a:r>
            <a:r>
              <a:rPr lang="en-US" dirty="0" err="1" smtClean="0"/>
              <a:t>mencionar</a:t>
            </a:r>
            <a:r>
              <a:rPr lang="en-US" dirty="0" smtClean="0"/>
              <a:t> los </a:t>
            </a:r>
            <a:r>
              <a:rPr lang="en-US" dirty="0" err="1" smtClean="0"/>
              <a:t>siguientes</a:t>
            </a:r>
            <a:r>
              <a:rPr lang="en-US" baseline="0" dirty="0" smtClean="0"/>
              <a:t>:</a:t>
            </a:r>
          </a:p>
          <a:p>
            <a:pPr marL="171450" indent="-171450">
              <a:buFont typeface="Arial" pitchFamily="34" charset="0"/>
              <a:buChar char="•"/>
            </a:pPr>
            <a:r>
              <a:rPr lang="en-US" baseline="0" dirty="0" err="1" smtClean="0"/>
              <a:t>mareógrafos</a:t>
            </a:r>
            <a:r>
              <a:rPr lang="en-US" baseline="0" dirty="0" smtClean="0"/>
              <a:t>,</a:t>
            </a:r>
          </a:p>
          <a:p>
            <a:pPr marL="171450" indent="-171450">
              <a:buFont typeface="Arial" pitchFamily="34" charset="0"/>
              <a:buChar char="•"/>
            </a:pPr>
            <a:r>
              <a:rPr lang="en-US" baseline="0" dirty="0" err="1" smtClean="0"/>
              <a:t>instrumentos</a:t>
            </a:r>
            <a:r>
              <a:rPr lang="en-US" baseline="0" dirty="0" smtClean="0"/>
              <a:t> </a:t>
            </a:r>
            <a:r>
              <a:rPr lang="en-US" baseline="0" dirty="0" err="1" smtClean="0"/>
              <a:t>perfiladores</a:t>
            </a:r>
            <a:r>
              <a:rPr lang="en-US" baseline="0" dirty="0" smtClean="0"/>
              <a:t> </a:t>
            </a:r>
            <a:r>
              <a:rPr lang="en-US" baseline="0" dirty="0" err="1" smtClean="0"/>
              <a:t>flotantes</a:t>
            </a:r>
            <a:r>
              <a:rPr lang="en-US" baseline="0" dirty="0" smtClean="0"/>
              <a:t> </a:t>
            </a:r>
            <a:r>
              <a:rPr lang="en-US" baseline="0" dirty="0" err="1" smtClean="0"/>
              <a:t>llamados</a:t>
            </a:r>
            <a:r>
              <a:rPr lang="en-US" baseline="0" dirty="0" smtClean="0"/>
              <a:t> ARGO y</a:t>
            </a:r>
          </a:p>
          <a:p>
            <a:pPr marL="171450" indent="-171450">
              <a:buFont typeface="Arial" pitchFamily="34" charset="0"/>
              <a:buChar char="•"/>
            </a:pPr>
            <a:r>
              <a:rPr lang="es-ES" dirty="0" smtClean="0"/>
              <a:t>datación por radiocarbono de los corales y los sedimentos del suelo.</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35A77F-225F-4288-BAA1-349A3C32F181}" type="slidenum">
              <a:rPr lang="en-US" smtClean="0"/>
              <a:pPr/>
              <a:t>7</a:t>
            </a:fld>
            <a:endParaRPr lang="en-US"/>
          </a:p>
        </p:txBody>
      </p:sp>
    </p:spTree>
    <p:extLst>
      <p:ext uri="{BB962C8B-B14F-4D97-AF65-F5344CB8AC3E}">
        <p14:creationId xmlns="" xmlns:p14="http://schemas.microsoft.com/office/powerpoint/2010/main" val="259037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Todas estas técnicas indican que a lo largo del período de aproximadamente 2000 años anterior al siglo XX, el nivel del mar cambió relativamente poco. Sin embargo, en los últimos 100 años, más o menos, el nivel medio mundial del mar subió drásticamente</a:t>
            </a:r>
            <a:r>
              <a:rPr lang="en-US" dirty="0" smtClean="0"/>
              <a:t> (parte </a:t>
            </a:r>
            <a:r>
              <a:rPr lang="en-US" dirty="0" err="1" smtClean="0"/>
              <a:t>roja</a:t>
            </a:r>
            <a:r>
              <a:rPr lang="en-US" dirty="0" smtClean="0"/>
              <a:t> de la </a:t>
            </a:r>
            <a:r>
              <a:rPr lang="en-US" dirty="0" err="1" smtClean="0"/>
              <a:t>curva</a:t>
            </a:r>
            <a:r>
              <a:rPr lang="en-US" dirty="0" smtClean="0"/>
              <a:t>).</a:t>
            </a:r>
            <a:endParaRPr lang="en-US" dirty="0"/>
          </a:p>
        </p:txBody>
      </p:sp>
      <p:sp>
        <p:nvSpPr>
          <p:cNvPr id="4" name="Slide Number Placeholder 3"/>
          <p:cNvSpPr>
            <a:spLocks noGrp="1"/>
          </p:cNvSpPr>
          <p:nvPr>
            <p:ph type="sldNum" sz="quarter" idx="10"/>
          </p:nvPr>
        </p:nvSpPr>
        <p:spPr/>
        <p:txBody>
          <a:bodyPr/>
          <a:lstStyle/>
          <a:p>
            <a:fld id="{5135A77F-225F-4288-BAA1-349A3C32F181}" type="slidenum">
              <a:rPr lang="en-US" smtClean="0"/>
              <a:pPr/>
              <a:t>8</a:t>
            </a:fld>
            <a:endParaRPr lang="en-US"/>
          </a:p>
        </p:txBody>
      </p:sp>
    </p:spTree>
    <p:extLst>
      <p:ext uri="{BB962C8B-B14F-4D97-AF65-F5344CB8AC3E}">
        <p14:creationId xmlns="" xmlns:p14="http://schemas.microsoft.com/office/powerpoint/2010/main" val="259037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Sin embargo, </a:t>
            </a:r>
            <a:r>
              <a:rPr lang="es-ES" dirty="0" smtClean="0"/>
              <a:t>el nivel del mar no sube de manera uniforme en todos los lugares</a:t>
            </a:r>
            <a:r>
              <a:rPr lang="en-US" dirty="0" smtClean="0"/>
              <a:t>. </a:t>
            </a:r>
            <a:r>
              <a:rPr lang="es-ES" dirty="0" smtClean="0"/>
              <a:t>En la costa de la región atlántica central y algunos litorales del Golfo de México, el nivel del mar aumentó a razón de hasta 20 cm (8 pulgadas). En Alaska y la costa de los estados del noroeste del Pacífico, el ritmo al que las placas tectónicas levantan el suelo excede el del ascenso del nivel del mar, de modo que en esta región el nivel relativo del mar ha bajado.</a:t>
            </a:r>
            <a:endParaRPr lang="en-US" dirty="0"/>
          </a:p>
        </p:txBody>
      </p:sp>
      <p:sp>
        <p:nvSpPr>
          <p:cNvPr id="4" name="Slide Number Placeholder 3"/>
          <p:cNvSpPr>
            <a:spLocks noGrp="1"/>
          </p:cNvSpPr>
          <p:nvPr>
            <p:ph type="sldNum" sz="quarter" idx="10"/>
          </p:nvPr>
        </p:nvSpPr>
        <p:spPr/>
        <p:txBody>
          <a:bodyPr/>
          <a:lstStyle/>
          <a:p>
            <a:fld id="{5135A77F-225F-4288-BAA1-349A3C32F181}" type="slidenum">
              <a:rPr lang="en-US" smtClean="0"/>
              <a:pPr/>
              <a:t>9</a:t>
            </a:fld>
            <a:endParaRPr lang="en-US"/>
          </a:p>
        </p:txBody>
      </p:sp>
    </p:spTree>
    <p:extLst>
      <p:ext uri="{BB962C8B-B14F-4D97-AF65-F5344CB8AC3E}">
        <p14:creationId xmlns="" xmlns:p14="http://schemas.microsoft.com/office/powerpoint/2010/main" val="259037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aumento del nivel del mar afecta directamente a las zonas costeras, que son las partes del planeta más densamente pobladas y económicamente activas.</a:t>
            </a:r>
            <a:endParaRPr lang="en-US" dirty="0"/>
          </a:p>
        </p:txBody>
      </p:sp>
      <p:sp>
        <p:nvSpPr>
          <p:cNvPr id="4" name="Slide Number Placeholder 3"/>
          <p:cNvSpPr>
            <a:spLocks noGrp="1"/>
          </p:cNvSpPr>
          <p:nvPr>
            <p:ph type="sldNum" sz="quarter" idx="10"/>
          </p:nvPr>
        </p:nvSpPr>
        <p:spPr/>
        <p:txBody>
          <a:bodyPr/>
          <a:lstStyle/>
          <a:p>
            <a:fld id="{5135A77F-225F-4288-BAA1-349A3C32F181}" type="slidenum">
              <a:rPr lang="en-US" smtClean="0"/>
              <a:pPr/>
              <a:t>10</a:t>
            </a:fld>
            <a:endParaRPr lang="en-US"/>
          </a:p>
        </p:txBody>
      </p:sp>
    </p:spTree>
    <p:extLst>
      <p:ext uri="{BB962C8B-B14F-4D97-AF65-F5344CB8AC3E}">
        <p14:creationId xmlns="" xmlns:p14="http://schemas.microsoft.com/office/powerpoint/2010/main" val="2590379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5854FF-C382-400E-B388-A5B185286F75}"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3D287-B1BD-49CD-A524-CFF8DE5BA005}" type="slidenum">
              <a:rPr lang="en-US" smtClean="0"/>
              <a:pPr/>
              <a:t>‹#›</a:t>
            </a:fld>
            <a:endParaRPr lang="en-US"/>
          </a:p>
        </p:txBody>
      </p:sp>
    </p:spTree>
    <p:extLst>
      <p:ext uri="{BB962C8B-B14F-4D97-AF65-F5344CB8AC3E}">
        <p14:creationId xmlns="" xmlns:p14="http://schemas.microsoft.com/office/powerpoint/2010/main" val="345038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854FF-C382-400E-B388-A5B185286F75}"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3D287-B1BD-49CD-A524-CFF8DE5BA005}" type="slidenum">
              <a:rPr lang="en-US" smtClean="0"/>
              <a:pPr/>
              <a:t>‹#›</a:t>
            </a:fld>
            <a:endParaRPr lang="en-US"/>
          </a:p>
        </p:txBody>
      </p:sp>
    </p:spTree>
    <p:extLst>
      <p:ext uri="{BB962C8B-B14F-4D97-AF65-F5344CB8AC3E}">
        <p14:creationId xmlns="" xmlns:p14="http://schemas.microsoft.com/office/powerpoint/2010/main" val="241237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854FF-C382-400E-B388-A5B185286F75}"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3D287-B1BD-49CD-A524-CFF8DE5BA005}" type="slidenum">
              <a:rPr lang="en-US" smtClean="0"/>
              <a:pPr/>
              <a:t>‹#›</a:t>
            </a:fld>
            <a:endParaRPr lang="en-US"/>
          </a:p>
        </p:txBody>
      </p:sp>
    </p:spTree>
    <p:extLst>
      <p:ext uri="{BB962C8B-B14F-4D97-AF65-F5344CB8AC3E}">
        <p14:creationId xmlns="" xmlns:p14="http://schemas.microsoft.com/office/powerpoint/2010/main" val="236234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854FF-C382-400E-B388-A5B185286F75}"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3D287-B1BD-49CD-A524-CFF8DE5BA005}" type="slidenum">
              <a:rPr lang="en-US" smtClean="0"/>
              <a:pPr/>
              <a:t>‹#›</a:t>
            </a:fld>
            <a:endParaRPr lang="en-US"/>
          </a:p>
        </p:txBody>
      </p:sp>
    </p:spTree>
    <p:extLst>
      <p:ext uri="{BB962C8B-B14F-4D97-AF65-F5344CB8AC3E}">
        <p14:creationId xmlns="" xmlns:p14="http://schemas.microsoft.com/office/powerpoint/2010/main" val="322885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5854FF-C382-400E-B388-A5B185286F75}"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3D287-B1BD-49CD-A524-CFF8DE5BA005}" type="slidenum">
              <a:rPr lang="en-US" smtClean="0"/>
              <a:pPr/>
              <a:t>‹#›</a:t>
            </a:fld>
            <a:endParaRPr lang="en-US"/>
          </a:p>
        </p:txBody>
      </p:sp>
    </p:spTree>
    <p:extLst>
      <p:ext uri="{BB962C8B-B14F-4D97-AF65-F5344CB8AC3E}">
        <p14:creationId xmlns="" xmlns:p14="http://schemas.microsoft.com/office/powerpoint/2010/main" val="374735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5854FF-C382-400E-B388-A5B185286F75}" type="datetimeFigureOut">
              <a:rPr lang="en-US" smtClean="0"/>
              <a:pPr/>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3D287-B1BD-49CD-A524-CFF8DE5BA005}" type="slidenum">
              <a:rPr lang="en-US" smtClean="0"/>
              <a:pPr/>
              <a:t>‹#›</a:t>
            </a:fld>
            <a:endParaRPr lang="en-US"/>
          </a:p>
        </p:txBody>
      </p:sp>
    </p:spTree>
    <p:extLst>
      <p:ext uri="{BB962C8B-B14F-4D97-AF65-F5344CB8AC3E}">
        <p14:creationId xmlns="" xmlns:p14="http://schemas.microsoft.com/office/powerpoint/2010/main" val="346401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5854FF-C382-400E-B388-A5B185286F75}" type="datetimeFigureOut">
              <a:rPr lang="en-US" smtClean="0"/>
              <a:pPr/>
              <a:t>11/14/2012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3D287-B1BD-49CD-A524-CFF8DE5BA005}" type="slidenum">
              <a:rPr lang="en-US" smtClean="0"/>
              <a:pPr/>
              <a:t>‹#›</a:t>
            </a:fld>
            <a:endParaRPr lang="en-US"/>
          </a:p>
        </p:txBody>
      </p:sp>
    </p:spTree>
    <p:extLst>
      <p:ext uri="{BB962C8B-B14F-4D97-AF65-F5344CB8AC3E}">
        <p14:creationId xmlns="" xmlns:p14="http://schemas.microsoft.com/office/powerpoint/2010/main" val="280481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5854FF-C382-400E-B388-A5B185286F75}" type="datetimeFigureOut">
              <a:rPr lang="en-US" smtClean="0"/>
              <a:pPr/>
              <a:t>11/14/2012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3D287-B1BD-49CD-A524-CFF8DE5BA005}" type="slidenum">
              <a:rPr lang="en-US" smtClean="0"/>
              <a:pPr/>
              <a:t>‹#›</a:t>
            </a:fld>
            <a:endParaRPr lang="en-US"/>
          </a:p>
        </p:txBody>
      </p:sp>
    </p:spTree>
    <p:extLst>
      <p:ext uri="{BB962C8B-B14F-4D97-AF65-F5344CB8AC3E}">
        <p14:creationId xmlns="" xmlns:p14="http://schemas.microsoft.com/office/powerpoint/2010/main" val="319375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854FF-C382-400E-B388-A5B185286F75}" type="datetimeFigureOut">
              <a:rPr lang="en-US" smtClean="0"/>
              <a:pPr/>
              <a:t>11/14/2012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3D287-B1BD-49CD-A524-CFF8DE5BA005}" type="slidenum">
              <a:rPr lang="en-US" smtClean="0"/>
              <a:pPr/>
              <a:t>‹#›</a:t>
            </a:fld>
            <a:endParaRPr lang="en-US"/>
          </a:p>
        </p:txBody>
      </p:sp>
    </p:spTree>
    <p:extLst>
      <p:ext uri="{BB962C8B-B14F-4D97-AF65-F5344CB8AC3E}">
        <p14:creationId xmlns="" xmlns:p14="http://schemas.microsoft.com/office/powerpoint/2010/main" val="393018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854FF-C382-400E-B388-A5B185286F75}" type="datetimeFigureOut">
              <a:rPr lang="en-US" smtClean="0"/>
              <a:pPr/>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3D287-B1BD-49CD-A524-CFF8DE5BA005}" type="slidenum">
              <a:rPr lang="en-US" smtClean="0"/>
              <a:pPr/>
              <a:t>‹#›</a:t>
            </a:fld>
            <a:endParaRPr lang="en-US"/>
          </a:p>
        </p:txBody>
      </p:sp>
    </p:spTree>
    <p:extLst>
      <p:ext uri="{BB962C8B-B14F-4D97-AF65-F5344CB8AC3E}">
        <p14:creationId xmlns="" xmlns:p14="http://schemas.microsoft.com/office/powerpoint/2010/main" val="350919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854FF-C382-400E-B388-A5B185286F75}" type="datetimeFigureOut">
              <a:rPr lang="en-US" smtClean="0"/>
              <a:pPr/>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3D287-B1BD-49CD-A524-CFF8DE5BA005}" type="slidenum">
              <a:rPr lang="en-US" smtClean="0"/>
              <a:pPr/>
              <a:t>‹#›</a:t>
            </a:fld>
            <a:endParaRPr lang="en-US"/>
          </a:p>
        </p:txBody>
      </p:sp>
    </p:spTree>
    <p:extLst>
      <p:ext uri="{BB962C8B-B14F-4D97-AF65-F5344CB8AC3E}">
        <p14:creationId xmlns="" xmlns:p14="http://schemas.microsoft.com/office/powerpoint/2010/main" val="5016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854FF-C382-400E-B388-A5B185286F75}" type="datetimeFigureOut">
              <a:rPr lang="en-US" smtClean="0"/>
              <a:pPr/>
              <a:t>11/14/2012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3D287-B1BD-49CD-A524-CFF8DE5BA005}" type="slidenum">
              <a:rPr lang="en-US" smtClean="0"/>
              <a:pPr/>
              <a:t>‹#›</a:t>
            </a:fld>
            <a:endParaRPr lang="en-US"/>
          </a:p>
        </p:txBody>
      </p:sp>
    </p:spTree>
    <p:extLst>
      <p:ext uri="{BB962C8B-B14F-4D97-AF65-F5344CB8AC3E}">
        <p14:creationId xmlns="" xmlns:p14="http://schemas.microsoft.com/office/powerpoint/2010/main" val="98849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724400"/>
            <a:ext cx="6400800" cy="1752600"/>
          </a:xfrm>
        </p:spPr>
        <p:txBody>
          <a:bodyPr/>
          <a:lstStyle/>
          <a:p>
            <a:r>
              <a:rPr lang="en-US" dirty="0" smtClean="0">
                <a:solidFill>
                  <a:schemeClr val="bg1"/>
                </a:solidFill>
              </a:rPr>
              <a:t>Su </a:t>
            </a:r>
            <a:r>
              <a:rPr lang="en-US" dirty="0" err="1" smtClean="0">
                <a:solidFill>
                  <a:schemeClr val="bg1"/>
                </a:solidFill>
              </a:rPr>
              <a:t>nombre</a:t>
            </a:r>
            <a:endParaRPr lang="en-US" dirty="0" smtClean="0">
              <a:solidFill>
                <a:schemeClr val="bg1"/>
              </a:solidFill>
            </a:endParaRPr>
          </a:p>
          <a:p>
            <a:r>
              <a:rPr lang="en-US" dirty="0" err="1" smtClean="0">
                <a:solidFill>
                  <a:schemeClr val="bg1"/>
                </a:solidFill>
              </a:rPr>
              <a:t>Organización</a:t>
            </a:r>
            <a:endParaRPr lang="en-US" dirty="0">
              <a:solidFill>
                <a:schemeClr val="bg1"/>
              </a:solidFill>
            </a:endParaRPr>
          </a:p>
        </p:txBody>
      </p:sp>
      <p:sp>
        <p:nvSpPr>
          <p:cNvPr id="4" name="Subtitle 2"/>
          <p:cNvSpPr txBox="1">
            <a:spLocks noGrp="1"/>
          </p:cNvSpPr>
          <p:nvPr>
            <p:ph type="ctrTitle"/>
          </p:nvPr>
        </p:nvSpPr>
        <p:spPr>
          <a:xfrm>
            <a:off x="-34247" y="0"/>
            <a:ext cx="9144000" cy="1470025"/>
          </a:xfrm>
          <a:prstGeom prst="rect">
            <a:avLst/>
          </a:prstGeom>
          <a:noFill/>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defRPr/>
            </a:pPr>
            <a:r>
              <a:rPr lang="es-ES" sz="3600" dirty="0" smtClean="0">
                <a:solidFill>
                  <a:schemeClr val="bg1"/>
                </a:solidFill>
              </a:rPr>
              <a:t>Cambio climático: aumento del nivel del mar</a:t>
            </a:r>
            <a:endParaRPr kumimoji="0" lang="en-US" sz="3600" b="0" i="0" u="none" strike="noStrike" kern="1200" cap="none" spc="0" normalizeH="0" noProof="0" dirty="0" smtClean="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2587616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72932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88228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32884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4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tretch>
            <a:fillRect/>
          </a:stretch>
        </p:blipFill>
        <p:spPr bwMode="auto">
          <a:xfrm>
            <a:off x="2070562" y="-2"/>
            <a:ext cx="4987637" cy="6858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1654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4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cstate="print"/>
          <a:stretch>
            <a:fillRect/>
          </a:stretch>
        </p:blipFill>
        <p:spPr bwMode="auto">
          <a:xfrm>
            <a:off x="838200" y="807720"/>
            <a:ext cx="7277100" cy="5821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67396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78891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49861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11280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4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tretch>
            <a:fillRect/>
          </a:stretch>
        </p:blipFill>
        <p:spPr bwMode="auto">
          <a:xfrm>
            <a:off x="457200" y="990600"/>
            <a:ext cx="8115300" cy="541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52715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6014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48698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25160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23297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80822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4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762000"/>
            <a:ext cx="3554166"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53000" y="770562"/>
            <a:ext cx="3519184" cy="263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90800" y="3657065"/>
            <a:ext cx="3962400"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301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tretch>
            <a:fillRect/>
          </a:stretch>
        </p:blipFill>
        <p:spPr bwMode="auto">
          <a:xfrm>
            <a:off x="609600" y="457200"/>
            <a:ext cx="792480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78878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90043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867</Words>
  <Application>Microsoft Office PowerPoint</Application>
  <PresentationFormat>On-screen Show (4:3)</PresentationFormat>
  <Paragraphs>44</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Cambio climático: aumento del nivel del mar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Extreme Weather</dc:title>
  <dc:creator>Vickie Johnson</dc:creator>
  <cp:lastModifiedBy>comet user</cp:lastModifiedBy>
  <cp:revision>58</cp:revision>
  <dcterms:created xsi:type="dcterms:W3CDTF">2012-05-29T19:42:14Z</dcterms:created>
  <dcterms:modified xsi:type="dcterms:W3CDTF">2012-11-14T12:18:16Z</dcterms:modified>
</cp:coreProperties>
</file>